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84" r:id="rId3"/>
    <p:sldId id="285" r:id="rId4"/>
    <p:sldId id="286" r:id="rId5"/>
    <p:sldId id="287" r:id="rId6"/>
    <p:sldId id="290" r:id="rId7"/>
    <p:sldId id="288" r:id="rId8"/>
    <p:sldId id="291" r:id="rId9"/>
    <p:sldId id="289" r:id="rId10"/>
    <p:sldId id="292" r:id="rId11"/>
    <p:sldId id="268" r:id="rId12"/>
  </p:sldIdLst>
  <p:sldSz cx="9144000" cy="6858000" type="screen4x3"/>
  <p:notesSz cx="6997700" cy="9271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000000"/>
    <a:srgbClr val="898989"/>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398" autoAdjust="0"/>
  </p:normalViewPr>
  <p:slideViewPr>
    <p:cSldViewPr>
      <p:cViewPr>
        <p:scale>
          <a:sx n="70" d="100"/>
          <a:sy n="70" d="100"/>
        </p:scale>
        <p:origin x="-1254" y="-94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customXml" Target="../customXml/item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3713" cy="463550"/>
          </a:xfrm>
          <a:prstGeom prst="rect">
            <a:avLst/>
          </a:prstGeom>
        </p:spPr>
        <p:txBody>
          <a:bodyPr vert="horz" lIns="91440" tIns="45720" rIns="91440" bIns="45720" rtlCol="0"/>
          <a:lstStyle>
            <a:lvl1pPr algn="l">
              <a:defRPr sz="1200">
                <a:cs typeface="Arial" charset="0"/>
              </a:defRPr>
            </a:lvl1pPr>
          </a:lstStyle>
          <a:p>
            <a:pPr>
              <a:defRPr/>
            </a:pPr>
            <a:endParaRPr lang="en-US"/>
          </a:p>
        </p:txBody>
      </p:sp>
      <p:sp>
        <p:nvSpPr>
          <p:cNvPr id="3" name="Date Placeholder 2"/>
          <p:cNvSpPr>
            <a:spLocks noGrp="1"/>
          </p:cNvSpPr>
          <p:nvPr>
            <p:ph type="dt" idx="1"/>
          </p:nvPr>
        </p:nvSpPr>
        <p:spPr>
          <a:xfrm>
            <a:off x="3962400" y="0"/>
            <a:ext cx="3033713" cy="463550"/>
          </a:xfrm>
          <a:prstGeom prst="rect">
            <a:avLst/>
          </a:prstGeom>
        </p:spPr>
        <p:txBody>
          <a:bodyPr vert="horz" lIns="91440" tIns="45720" rIns="91440" bIns="45720" rtlCol="0"/>
          <a:lstStyle>
            <a:lvl1pPr algn="r">
              <a:defRPr sz="1200">
                <a:cs typeface="Arial" charset="0"/>
              </a:defRPr>
            </a:lvl1pPr>
          </a:lstStyle>
          <a:p>
            <a:pPr>
              <a:defRPr/>
            </a:pPr>
            <a:fld id="{72971F17-82C4-4024-A0F8-2182FB3BE480}" type="datetimeFigureOut">
              <a:rPr lang="en-US"/>
              <a:pPr>
                <a:defRPr/>
              </a:pPr>
              <a:t>6/14/2016</a:t>
            </a:fld>
            <a:endParaRPr lang="en-US"/>
          </a:p>
        </p:txBody>
      </p:sp>
      <p:sp>
        <p:nvSpPr>
          <p:cNvPr id="4" name="Slide Image Placeholder 3"/>
          <p:cNvSpPr>
            <a:spLocks noGrp="1" noRot="1" noChangeAspect="1"/>
          </p:cNvSpPr>
          <p:nvPr>
            <p:ph type="sldImg" idx="2"/>
          </p:nvPr>
        </p:nvSpPr>
        <p:spPr>
          <a:xfrm>
            <a:off x="1181100" y="695325"/>
            <a:ext cx="4635500" cy="3476625"/>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0088" y="4403725"/>
            <a:ext cx="5597525" cy="41719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05863"/>
            <a:ext cx="3033713" cy="463550"/>
          </a:xfrm>
          <a:prstGeom prst="rect">
            <a:avLst/>
          </a:prstGeom>
        </p:spPr>
        <p:txBody>
          <a:bodyPr vert="horz" lIns="91440" tIns="45720" rIns="91440" bIns="45720" rtlCol="0" anchor="b"/>
          <a:lstStyle>
            <a:lvl1pPr algn="l">
              <a:defRPr sz="1200">
                <a:cs typeface="Arial" charset="0"/>
              </a:defRPr>
            </a:lvl1pPr>
          </a:lstStyle>
          <a:p>
            <a:pPr>
              <a:defRPr/>
            </a:pPr>
            <a:endParaRPr lang="en-US"/>
          </a:p>
        </p:txBody>
      </p:sp>
      <p:sp>
        <p:nvSpPr>
          <p:cNvPr id="7" name="Slide Number Placeholder 6"/>
          <p:cNvSpPr>
            <a:spLocks noGrp="1"/>
          </p:cNvSpPr>
          <p:nvPr>
            <p:ph type="sldNum" sz="quarter" idx="5"/>
          </p:nvPr>
        </p:nvSpPr>
        <p:spPr>
          <a:xfrm>
            <a:off x="3962400" y="8805863"/>
            <a:ext cx="3033713" cy="463550"/>
          </a:xfrm>
          <a:prstGeom prst="rect">
            <a:avLst/>
          </a:prstGeom>
        </p:spPr>
        <p:txBody>
          <a:bodyPr vert="horz" lIns="91440" tIns="45720" rIns="91440" bIns="45720" rtlCol="0" anchor="b"/>
          <a:lstStyle>
            <a:lvl1pPr algn="r">
              <a:defRPr sz="1200">
                <a:cs typeface="Arial" charset="0"/>
              </a:defRPr>
            </a:lvl1pPr>
          </a:lstStyle>
          <a:p>
            <a:pPr>
              <a:defRPr/>
            </a:pPr>
            <a:fld id="{A3B88336-80FF-4093-AFC1-C5AB45F8E272}" type="slidenum">
              <a:rPr lang="en-US"/>
              <a:pPr>
                <a:defRPr/>
              </a:pPr>
              <a:t>‹#›</a:t>
            </a:fld>
            <a:endParaRPr lang="en-US"/>
          </a:p>
        </p:txBody>
      </p:sp>
    </p:spTree>
    <p:extLst>
      <p:ext uri="{BB962C8B-B14F-4D97-AF65-F5344CB8AC3E}">
        <p14:creationId xmlns:p14="http://schemas.microsoft.com/office/powerpoint/2010/main" val="30885875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ebmail.ansi.org/exchweb/bin/redir.asp?URL=http://ita.doc.gov/td/standards/pdf%20files/Standards%20and%20Competitiveness.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bwMode="auto">
          <a:xfrm>
            <a:off x="817563" y="246063"/>
            <a:ext cx="2681287" cy="2009775"/>
          </a:xfrm>
          <a:noFill/>
          <a:ln>
            <a:solidFill>
              <a:srgbClr val="000000"/>
            </a:solidFill>
            <a:miter lim="800000"/>
            <a:headEnd/>
            <a:tailEnd/>
          </a:ln>
        </p:spPr>
      </p:sp>
      <p:sp>
        <p:nvSpPr>
          <p:cNvPr id="22531" name="Rectangle 3"/>
          <p:cNvSpPr>
            <a:spLocks noGrp="1" noChangeArrowheads="1"/>
          </p:cNvSpPr>
          <p:nvPr>
            <p:ph type="body" idx="1"/>
          </p:nvPr>
        </p:nvSpPr>
        <p:spPr bwMode="auto">
          <a:xfrm>
            <a:off x="869950" y="2814638"/>
            <a:ext cx="5059363" cy="5510212"/>
          </a:xfrm>
          <a:noFill/>
        </p:spPr>
        <p:txBody>
          <a:bodyPr wrap="square" numCol="1" anchor="t" anchorCtr="0" compatLnSpc="1">
            <a:prstTxWarp prst="textNoShape">
              <a:avLst/>
            </a:prstTxWarp>
          </a:bodyPr>
          <a:lstStyle/>
          <a:p>
            <a:r>
              <a:rPr lang="en-US" dirty="0" smtClean="0"/>
              <a:t>Standards mean Business - to your company and its bottom line!  The U.S Department of Commerce estimates</a:t>
            </a:r>
            <a:r>
              <a:rPr lang="en-US" baseline="0" dirty="0" smtClean="0"/>
              <a:t> that </a:t>
            </a:r>
            <a:r>
              <a:rPr lang="en-US" dirty="0" smtClean="0"/>
              <a:t>Standards and Conformity Assessment impact 80% of global commodity trade¹. For more than a century, voluntary consensus standardization and conformity assessment activities have been coalescing markets and saving money for organizations in both the private and public sectors. However, there is still a marked lack of standards and conformance-related knowledge by decision makers in business and industry. </a:t>
            </a:r>
          </a:p>
          <a:p>
            <a:endParaRPr lang="en-US" sz="1200" kern="1200" dirty="0" smtClean="0">
              <a:solidFill>
                <a:schemeClr val="tx1"/>
              </a:solidFill>
              <a:effectLst/>
              <a:latin typeface="+mn-lt"/>
              <a:ea typeface="+mn-ea"/>
              <a:cs typeface="+mn-cs"/>
            </a:endParaRPr>
          </a:p>
          <a:p>
            <a:r>
              <a:rPr lang="en-US" dirty="0" smtClean="0"/>
              <a:t>¹</a:t>
            </a:r>
            <a:r>
              <a:rPr lang="en-US" sz="1200" kern="1200" dirty="0" smtClean="0">
                <a:solidFill>
                  <a:schemeClr val="tx1"/>
                </a:solidFill>
                <a:effectLst/>
                <a:latin typeface="+mn-lt"/>
                <a:ea typeface="+mn-ea"/>
                <a:cs typeface="+mn-cs"/>
              </a:rPr>
              <a:t>United States Department of Commerce, Standards and Competitiveness – Coordinating for Results. Washington, DC May 2004, p1</a:t>
            </a:r>
          </a:p>
          <a:p>
            <a:r>
              <a:rPr lang="en-US" sz="1200" u="sng" kern="1200" dirty="0" smtClean="0">
                <a:solidFill>
                  <a:schemeClr val="tx1"/>
                </a:solidFill>
                <a:effectLst/>
                <a:latin typeface="+mn-lt"/>
                <a:ea typeface="+mn-ea"/>
                <a:cs typeface="+mn-cs"/>
                <a:hlinkClick r:id="rId3" action="ppaction://hlinkfile"/>
              </a:rPr>
              <a:t>http://ita.doc.gov/td/standards/pdf%20files/Standards%20and%20Competitiveness.pdf</a:t>
            </a:r>
            <a:endParaRPr lang="en-US" sz="1200" kern="1200" dirty="0" smtClean="0">
              <a:solidFill>
                <a:schemeClr val="tx1"/>
              </a:solidFill>
              <a:effectLst/>
              <a:latin typeface="+mn-lt"/>
              <a:ea typeface="+mn-ea"/>
              <a:cs typeface="+mn-cs"/>
            </a:endParaRPr>
          </a:p>
          <a:p>
            <a:endParaRPr lang="en-US" dirty="0" smtClean="0"/>
          </a:p>
          <a:p>
            <a:endParaRPr lang="en-US" dirty="0" smtClean="0"/>
          </a:p>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bwMode="auto">
          <a:xfrm>
            <a:off x="817563" y="246063"/>
            <a:ext cx="2681287" cy="2009775"/>
          </a:xfrm>
          <a:noFill/>
          <a:ln>
            <a:solidFill>
              <a:srgbClr val="000000"/>
            </a:solidFill>
            <a:miter lim="800000"/>
            <a:headEnd/>
            <a:tailEnd/>
          </a:ln>
        </p:spPr>
      </p:sp>
      <p:sp>
        <p:nvSpPr>
          <p:cNvPr id="24579" name="Rectangle 3"/>
          <p:cNvSpPr>
            <a:spLocks noGrp="1" noChangeArrowheads="1"/>
          </p:cNvSpPr>
          <p:nvPr>
            <p:ph type="body" idx="1"/>
          </p:nvPr>
        </p:nvSpPr>
        <p:spPr bwMode="auto">
          <a:xfrm>
            <a:off x="869950" y="2814638"/>
            <a:ext cx="5059363" cy="5510212"/>
          </a:xfrm>
          <a:noFill/>
        </p:spPr>
        <p:txBody>
          <a:bodyPr wrap="square" numCol="1" anchor="t" anchorCtr="0" compatLnSpc="1">
            <a:prstTxWarp prst="textNoShape">
              <a:avLst/>
            </a:prstTxWarp>
          </a:bodyPr>
          <a:lstStyle/>
          <a:p>
            <a:endParaRPr lang="en-US" smtClean="0"/>
          </a:p>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bwMode="auto">
          <a:xfrm>
            <a:off x="817563" y="246063"/>
            <a:ext cx="2681287" cy="2009775"/>
          </a:xfrm>
          <a:noFill/>
          <a:ln>
            <a:solidFill>
              <a:srgbClr val="000000"/>
            </a:solidFill>
            <a:miter lim="800000"/>
            <a:headEnd/>
            <a:tailEnd/>
          </a:ln>
        </p:spPr>
      </p:sp>
      <p:sp>
        <p:nvSpPr>
          <p:cNvPr id="26627" name="Rectangle 3"/>
          <p:cNvSpPr>
            <a:spLocks noGrp="1" noChangeArrowheads="1"/>
          </p:cNvSpPr>
          <p:nvPr>
            <p:ph type="body" idx="1"/>
          </p:nvPr>
        </p:nvSpPr>
        <p:spPr bwMode="auto">
          <a:xfrm>
            <a:off x="869950" y="2814638"/>
            <a:ext cx="5059363" cy="5510212"/>
          </a:xfrm>
          <a:noFill/>
        </p:spPr>
        <p:txBody>
          <a:bodyPr wrap="square" numCol="1" anchor="t" anchorCtr="0" compatLnSpc="1">
            <a:prstTxWarp prst="textNoShape">
              <a:avLst/>
            </a:prstTxWarp>
          </a:bodyPr>
          <a:lstStyle/>
          <a:p>
            <a:endParaRPr lang="en-US" smtClean="0"/>
          </a:p>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0"/>
            <a:ext cx="9144000" cy="3657600"/>
          </a:xfrm>
          <a:prstGeom prst="rect">
            <a:avLst/>
          </a:prstGeom>
          <a:solidFill>
            <a:srgbClr val="66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ounded Rectangle 4"/>
          <p:cNvSpPr/>
          <p:nvPr userDrawn="1"/>
        </p:nvSpPr>
        <p:spPr>
          <a:xfrm>
            <a:off x="2133600" y="304800"/>
            <a:ext cx="4724400" cy="3048000"/>
          </a:xfrm>
          <a:prstGeom prst="roundRect">
            <a:avLst/>
          </a:prstGeom>
          <a:solidFill>
            <a:schemeClr val="bg1"/>
          </a:solidFill>
          <a:ln>
            <a:noFill/>
          </a:ln>
          <a:effectLst>
            <a:innerShdw blurRad="114300">
              <a:schemeClr val="tx1">
                <a:lumMod val="65000"/>
                <a:lumOff val="3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userDrawn="1"/>
        </p:nvSpPr>
        <p:spPr>
          <a:xfrm>
            <a:off x="0" y="3886200"/>
            <a:ext cx="9144000" cy="2971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7" name="Picture 10"/>
          <p:cNvPicPr>
            <a:picLocks noChangeAspect="1"/>
          </p:cNvPicPr>
          <p:nvPr userDrawn="1"/>
        </p:nvPicPr>
        <p:blipFill>
          <a:blip r:embed="rId2"/>
          <a:srcRect/>
          <a:stretch>
            <a:fillRect/>
          </a:stretch>
        </p:blipFill>
        <p:spPr bwMode="auto">
          <a:xfrm>
            <a:off x="2373313" y="533400"/>
            <a:ext cx="4256087" cy="2590800"/>
          </a:xfrm>
          <a:prstGeom prst="rect">
            <a:avLst/>
          </a:prstGeom>
          <a:noFill/>
          <a:ln w="9525">
            <a:noFill/>
            <a:miter lim="800000"/>
            <a:headEnd/>
            <a:tailEnd/>
          </a:ln>
        </p:spPr>
      </p:pic>
      <p:sp>
        <p:nvSpPr>
          <p:cNvPr id="2" name="Title 1"/>
          <p:cNvSpPr>
            <a:spLocks noGrp="1"/>
          </p:cNvSpPr>
          <p:nvPr>
            <p:ph type="ctrTitle"/>
          </p:nvPr>
        </p:nvSpPr>
        <p:spPr>
          <a:xfrm>
            <a:off x="533400" y="3810000"/>
            <a:ext cx="8077200" cy="1151164"/>
          </a:xfrm>
        </p:spPr>
        <p:txBody>
          <a:bodyPr/>
          <a:lstStyle>
            <a:lvl1pPr algn="ctr">
              <a:defRPr b="1">
                <a:solidFill>
                  <a:srgbClr val="6699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5257800"/>
            <a:ext cx="6400800" cy="11430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TextBox 7"/>
          <p:cNvSpPr txBox="1">
            <a:spLocks noChangeArrowheads="1"/>
          </p:cNvSpPr>
          <p:nvPr userDrawn="1"/>
        </p:nvSpPr>
        <p:spPr bwMode="auto">
          <a:xfrm>
            <a:off x="2590800" y="6335713"/>
            <a:ext cx="4572000" cy="246062"/>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n-US" sz="1000" dirty="0" smtClean="0">
                <a:solidFill>
                  <a:srgbClr val="7F7F7F"/>
                </a:solidFill>
              </a:rPr>
              <a:t>How Do Standards and Conformance Boost Business?</a:t>
            </a:r>
            <a:endParaRPr lang="en-US" sz="1000" dirty="0" smtClean="0">
              <a:solidFill>
                <a:schemeClr val="tx1">
                  <a:lumMod val="50000"/>
                  <a:lumOff val="50000"/>
                </a:schemeClr>
              </a:solidFill>
            </a:endParaRPr>
          </a:p>
        </p:txBody>
      </p:sp>
      <p:sp>
        <p:nvSpPr>
          <p:cNvPr id="1030" name="TextBox 8"/>
          <p:cNvSpPr txBox="1">
            <a:spLocks noChangeArrowheads="1"/>
          </p:cNvSpPr>
          <p:nvPr userDrawn="1"/>
        </p:nvSpPr>
        <p:spPr bwMode="auto">
          <a:xfrm>
            <a:off x="8043863" y="6335713"/>
            <a:ext cx="762000" cy="246062"/>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000" smtClean="0">
                <a:solidFill>
                  <a:srgbClr val="7F7F7F"/>
                </a:solidFill>
              </a:rPr>
              <a:t>Slide </a:t>
            </a:r>
            <a:fld id="{85FFB2F5-A3E5-42B1-A765-63001EC4E11C}" type="slidenum">
              <a:rPr lang="en-US" sz="1000" smtClean="0">
                <a:solidFill>
                  <a:srgbClr val="7F7F7F"/>
                </a:solidFill>
              </a:rPr>
              <a:pPr algn="r">
                <a:defRPr/>
              </a:pPr>
              <a:t>‹#›</a:t>
            </a:fld>
            <a:endParaRPr lang="en-US" sz="1000" smtClean="0">
              <a:solidFill>
                <a:srgbClr val="7F7F7F"/>
              </a:solidFill>
            </a:endParaRPr>
          </a:p>
        </p:txBody>
      </p:sp>
      <p:pic>
        <p:nvPicPr>
          <p:cNvPr id="2" name="Picture 6"/>
          <p:cNvPicPr>
            <a:picLocks noChangeAspect="1"/>
          </p:cNvPicPr>
          <p:nvPr userDrawn="1"/>
        </p:nvPicPr>
        <p:blipFill>
          <a:blip r:embed="rId9"/>
          <a:srcRect/>
          <a:stretch>
            <a:fillRect/>
          </a:stretch>
        </p:blipFill>
        <p:spPr bwMode="auto">
          <a:xfrm>
            <a:off x="457200" y="5668963"/>
            <a:ext cx="1508125" cy="9191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6" r:id="rId1"/>
    <p:sldLayoutId id="2147483655" r:id="rId2"/>
    <p:sldLayoutId id="2147483654" r:id="rId3"/>
    <p:sldLayoutId id="2147483653" r:id="rId4"/>
    <p:sldLayoutId id="2147483652" r:id="rId5"/>
    <p:sldLayoutId id="2147483651" r:id="rId6"/>
    <p:sldLayoutId id="2147483650" r:id="rId7"/>
  </p:sldLayoutIdLst>
  <p:txStyles>
    <p:titleStyle>
      <a:lvl1pPr algn="l" rtl="0" eaLnBrk="0" fontAlgn="base" hangingPunct="0">
        <a:spcBef>
          <a:spcPct val="0"/>
        </a:spcBef>
        <a:spcAft>
          <a:spcPct val="0"/>
        </a:spcAft>
        <a:defRPr sz="4400" b="1" kern="1200">
          <a:solidFill>
            <a:srgbClr val="669900"/>
          </a:solidFill>
          <a:latin typeface="+mj-lt"/>
          <a:ea typeface="+mj-ea"/>
          <a:cs typeface="+mj-cs"/>
        </a:defRPr>
      </a:lvl1pPr>
      <a:lvl2pPr algn="l" rtl="0" eaLnBrk="0" fontAlgn="base" hangingPunct="0">
        <a:spcBef>
          <a:spcPct val="0"/>
        </a:spcBef>
        <a:spcAft>
          <a:spcPct val="0"/>
        </a:spcAft>
        <a:defRPr sz="4400" b="1">
          <a:solidFill>
            <a:srgbClr val="669900"/>
          </a:solidFill>
          <a:latin typeface="Calibri" pitchFamily="34" charset="0"/>
        </a:defRPr>
      </a:lvl2pPr>
      <a:lvl3pPr algn="l" rtl="0" eaLnBrk="0" fontAlgn="base" hangingPunct="0">
        <a:spcBef>
          <a:spcPct val="0"/>
        </a:spcBef>
        <a:spcAft>
          <a:spcPct val="0"/>
        </a:spcAft>
        <a:defRPr sz="4400" b="1">
          <a:solidFill>
            <a:srgbClr val="669900"/>
          </a:solidFill>
          <a:latin typeface="Calibri" pitchFamily="34" charset="0"/>
        </a:defRPr>
      </a:lvl3pPr>
      <a:lvl4pPr algn="l" rtl="0" eaLnBrk="0" fontAlgn="base" hangingPunct="0">
        <a:spcBef>
          <a:spcPct val="0"/>
        </a:spcBef>
        <a:spcAft>
          <a:spcPct val="0"/>
        </a:spcAft>
        <a:defRPr sz="4400" b="1">
          <a:solidFill>
            <a:srgbClr val="669900"/>
          </a:solidFill>
          <a:latin typeface="Calibri" pitchFamily="34" charset="0"/>
        </a:defRPr>
      </a:lvl4pPr>
      <a:lvl5pPr algn="l" rtl="0" eaLnBrk="0" fontAlgn="base" hangingPunct="0">
        <a:spcBef>
          <a:spcPct val="0"/>
        </a:spcBef>
        <a:spcAft>
          <a:spcPct val="0"/>
        </a:spcAft>
        <a:defRPr sz="4400" b="1">
          <a:solidFill>
            <a:srgbClr val="669900"/>
          </a:solidFill>
          <a:latin typeface="Calibri" pitchFamily="34" charset="0"/>
        </a:defRPr>
      </a:lvl5pPr>
      <a:lvl6pPr marL="457200" algn="l" rtl="0" fontAlgn="base">
        <a:spcBef>
          <a:spcPct val="0"/>
        </a:spcBef>
        <a:spcAft>
          <a:spcPct val="0"/>
        </a:spcAft>
        <a:defRPr sz="4400" b="1">
          <a:solidFill>
            <a:srgbClr val="669900"/>
          </a:solidFill>
          <a:latin typeface="Calibri" pitchFamily="34" charset="0"/>
        </a:defRPr>
      </a:lvl6pPr>
      <a:lvl7pPr marL="914400" algn="l" rtl="0" fontAlgn="base">
        <a:spcBef>
          <a:spcPct val="0"/>
        </a:spcBef>
        <a:spcAft>
          <a:spcPct val="0"/>
        </a:spcAft>
        <a:defRPr sz="4400" b="1">
          <a:solidFill>
            <a:srgbClr val="669900"/>
          </a:solidFill>
          <a:latin typeface="Calibri" pitchFamily="34" charset="0"/>
        </a:defRPr>
      </a:lvl7pPr>
      <a:lvl8pPr marL="1371600" algn="l" rtl="0" fontAlgn="base">
        <a:spcBef>
          <a:spcPct val="0"/>
        </a:spcBef>
        <a:spcAft>
          <a:spcPct val="0"/>
        </a:spcAft>
        <a:defRPr sz="4400" b="1">
          <a:solidFill>
            <a:srgbClr val="669900"/>
          </a:solidFill>
          <a:latin typeface="Calibri" pitchFamily="34" charset="0"/>
        </a:defRPr>
      </a:lvl8pPr>
      <a:lvl9pPr marL="1828800" algn="l" rtl="0" fontAlgn="base">
        <a:spcBef>
          <a:spcPct val="0"/>
        </a:spcBef>
        <a:spcAft>
          <a:spcPct val="0"/>
        </a:spcAft>
        <a:defRPr sz="4400" b="1">
          <a:solidFill>
            <a:srgbClr val="669900"/>
          </a:solidFill>
          <a:latin typeface="Calibri" pitchFamily="34" charset="0"/>
        </a:defRPr>
      </a:lvl9pPr>
    </p:titleStyle>
    <p:bodyStyle>
      <a:lvl1pPr marL="342900" indent="-342900" algn="l" rtl="0" eaLnBrk="0" fontAlgn="base" hangingPunct="0">
        <a:spcBef>
          <a:spcPct val="20000"/>
        </a:spcBef>
        <a:spcAft>
          <a:spcPct val="0"/>
        </a:spcAft>
        <a:buClr>
          <a:srgbClr val="669900"/>
        </a:buClr>
        <a:buFont typeface="Wingdings" pitchFamily="2"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669900"/>
        </a:buClr>
        <a:buFont typeface="Wingdings"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669900"/>
        </a:buClr>
        <a:buFont typeface="Wingdings"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669900"/>
        </a:buClr>
        <a:buFont typeface="Wingdings"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669900"/>
        </a:buClr>
        <a:buFont typeface="Wingdings"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ctrTitle"/>
          </p:nvPr>
        </p:nvSpPr>
        <p:spPr>
          <a:xfrm>
            <a:off x="304800" y="3886200"/>
            <a:ext cx="8610600" cy="2590800"/>
          </a:xfrm>
        </p:spPr>
        <p:txBody>
          <a:bodyPr/>
          <a:lstStyle/>
          <a:p>
            <a:pPr eaLnBrk="1" hangingPunct="1">
              <a:lnSpc>
                <a:spcPct val="150000"/>
              </a:lnSpc>
            </a:pPr>
            <a:r>
              <a:rPr lang="en-US" sz="3600" dirty="0" smtClean="0"/>
              <a:t>Why We All Need to be Involved in the Standards Development and </a:t>
            </a:r>
            <a:br>
              <a:rPr lang="en-US" sz="3600" dirty="0" smtClean="0"/>
            </a:br>
            <a:r>
              <a:rPr lang="en-US" sz="3600" dirty="0" smtClean="0"/>
              <a:t>Conformity Assessment Process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457200" y="274638"/>
            <a:ext cx="8458200" cy="1143000"/>
          </a:xfrm>
        </p:spPr>
        <p:txBody>
          <a:bodyPr/>
          <a:lstStyle/>
          <a:p>
            <a:r>
              <a:rPr lang="en-US" sz="4000" smtClean="0"/>
              <a:t>We Need to…</a:t>
            </a:r>
            <a:endParaRPr lang="en-US" sz="4000" b="0" smtClean="0"/>
          </a:p>
        </p:txBody>
      </p:sp>
      <p:sp>
        <p:nvSpPr>
          <p:cNvPr id="32771" name="Rectangle 3"/>
          <p:cNvSpPr>
            <a:spLocks noGrp="1" noChangeArrowheads="1"/>
          </p:cNvSpPr>
          <p:nvPr>
            <p:ph type="body" idx="4294967295"/>
          </p:nvPr>
        </p:nvSpPr>
        <p:spPr>
          <a:xfrm>
            <a:off x="457199" y="1371600"/>
            <a:ext cx="8534401" cy="4384675"/>
          </a:xfrm>
        </p:spPr>
        <p:txBody>
          <a:bodyPr/>
          <a:lstStyle/>
          <a:p>
            <a:pPr>
              <a:lnSpc>
                <a:spcPct val="114000"/>
              </a:lnSpc>
              <a:spcBef>
                <a:spcPts val="0"/>
              </a:spcBef>
              <a:spcAft>
                <a:spcPts val="1200"/>
              </a:spcAft>
              <a:buSzPct val="90000"/>
              <a:buFont typeface="Wingdings" pitchFamily="2" charset="2"/>
              <a:buChar char="q"/>
            </a:pPr>
            <a:r>
              <a:rPr lang="en-US" sz="2200" dirty="0" smtClean="0"/>
              <a:t>Understand that standardization and conformity assessment play a strategic role in our company</a:t>
            </a:r>
          </a:p>
          <a:p>
            <a:pPr>
              <a:lnSpc>
                <a:spcPct val="114000"/>
              </a:lnSpc>
              <a:spcBef>
                <a:spcPts val="0"/>
              </a:spcBef>
              <a:spcAft>
                <a:spcPts val="1200"/>
              </a:spcAft>
              <a:buSzPct val="90000"/>
              <a:buFont typeface="Wingdings" pitchFamily="2" charset="2"/>
              <a:buChar char="q"/>
            </a:pPr>
            <a:r>
              <a:rPr lang="en-US" sz="2200" dirty="0" smtClean="0"/>
              <a:t>Ensure that our company policy supports standards development alongside quality, safety, and environmental performance</a:t>
            </a:r>
          </a:p>
          <a:p>
            <a:pPr>
              <a:lnSpc>
                <a:spcPct val="114000"/>
              </a:lnSpc>
              <a:spcBef>
                <a:spcPts val="0"/>
              </a:spcBef>
              <a:spcAft>
                <a:spcPts val="1200"/>
              </a:spcAft>
              <a:buSzPct val="90000"/>
              <a:buFont typeface="Wingdings" pitchFamily="2" charset="2"/>
              <a:buChar char="q"/>
            </a:pPr>
            <a:r>
              <a:rPr lang="en-US" sz="2200" dirty="0" smtClean="0"/>
              <a:t>Identify and support employees participation in standardization efforts</a:t>
            </a:r>
          </a:p>
          <a:p>
            <a:pPr>
              <a:lnSpc>
                <a:spcPct val="114000"/>
              </a:lnSpc>
              <a:spcBef>
                <a:spcPts val="0"/>
              </a:spcBef>
              <a:spcAft>
                <a:spcPts val="1200"/>
              </a:spcAft>
              <a:buSzPct val="90000"/>
              <a:buFont typeface="Wingdings" pitchFamily="2" charset="2"/>
              <a:buChar char="q"/>
            </a:pPr>
            <a:r>
              <a:rPr lang="en-US" sz="2200" dirty="0" smtClean="0"/>
              <a:t>Educate our younger employees and allow them to participate in the standards development process</a:t>
            </a:r>
          </a:p>
          <a:p>
            <a:pPr>
              <a:lnSpc>
                <a:spcPct val="114000"/>
              </a:lnSpc>
              <a:spcBef>
                <a:spcPts val="0"/>
              </a:spcBef>
              <a:spcAft>
                <a:spcPts val="1200"/>
              </a:spcAft>
              <a:buSzPct val="90000"/>
              <a:buFont typeface="Wingdings" pitchFamily="2" charset="2"/>
              <a:buChar char="q"/>
            </a:pPr>
            <a:r>
              <a:rPr lang="en-US" sz="2200" dirty="0" smtClean="0"/>
              <a:t>Make a resource commitment – time, money, and manpower – to the U.S. standardization system</a:t>
            </a:r>
          </a:p>
        </p:txBody>
      </p:sp>
    </p:spTree>
  </p:cSld>
  <p:clrMapOvr>
    <a:masterClrMapping/>
  </p:clrMapOvr>
  <p:transition spd="slow"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3733800" y="1447800"/>
            <a:ext cx="5081588" cy="4633913"/>
          </a:xfrm>
          <a:prstGeom prst="rect">
            <a:avLst/>
          </a:prstGeom>
          <a:noFill/>
          <a:ln>
            <a:noFill/>
          </a:ln>
          <a:extLst/>
        </p:spPr>
        <p:txBody>
          <a:bodyPr>
            <a:spAutoFit/>
          </a:bodyPr>
          <a:lstStyle/>
          <a:p>
            <a:pPr eaLnBrk="0" fontAlgn="auto" hangingPunct="0">
              <a:spcBef>
                <a:spcPts val="0"/>
              </a:spcBef>
              <a:spcAft>
                <a:spcPts val="0"/>
              </a:spcAft>
              <a:defRPr/>
            </a:pPr>
            <a:r>
              <a:rPr lang="en-US" sz="2000" b="1" dirty="0">
                <a:solidFill>
                  <a:schemeClr val="bg1">
                    <a:lumMod val="50000"/>
                  </a:schemeClr>
                </a:solidFill>
                <a:latin typeface="+mn-lt"/>
                <a:ea typeface="ＭＳ Ｐゴシック" charset="-128"/>
                <a:cs typeface="+mn-cs"/>
              </a:rPr>
              <a:t>American National Standards Institute</a:t>
            </a:r>
            <a:br>
              <a:rPr lang="en-US" sz="2000" b="1" dirty="0">
                <a:solidFill>
                  <a:schemeClr val="bg1">
                    <a:lumMod val="50000"/>
                  </a:schemeClr>
                </a:solidFill>
                <a:latin typeface="+mn-lt"/>
                <a:ea typeface="ＭＳ Ｐゴシック" charset="-128"/>
                <a:cs typeface="+mn-cs"/>
              </a:rPr>
            </a:br>
            <a:endParaRPr lang="en-US" sz="2000" b="1" dirty="0">
              <a:solidFill>
                <a:schemeClr val="bg1">
                  <a:lumMod val="50000"/>
                </a:schemeClr>
              </a:solidFill>
              <a:latin typeface="+mn-lt"/>
              <a:ea typeface="ＭＳ Ｐゴシック" charset="-128"/>
              <a:cs typeface="+mn-cs"/>
            </a:endParaRPr>
          </a:p>
          <a:p>
            <a:pPr eaLnBrk="0" fontAlgn="auto" hangingPunct="0">
              <a:lnSpc>
                <a:spcPct val="125000"/>
              </a:lnSpc>
              <a:spcBef>
                <a:spcPts val="0"/>
              </a:spcBef>
              <a:spcAft>
                <a:spcPts val="0"/>
              </a:spcAft>
              <a:defRPr/>
            </a:pPr>
            <a:r>
              <a:rPr lang="en-US" b="1" dirty="0">
                <a:solidFill>
                  <a:srgbClr val="669900"/>
                </a:solidFill>
                <a:latin typeface="+mn-lt"/>
                <a:ea typeface="ＭＳ Ｐゴシック" charset="-128"/>
                <a:cs typeface="+mn-cs"/>
              </a:rPr>
              <a:t>Headquarters</a:t>
            </a:r>
            <a:r>
              <a:rPr lang="en-US" dirty="0">
                <a:solidFill>
                  <a:schemeClr val="bg1">
                    <a:lumMod val="50000"/>
                  </a:schemeClr>
                </a:solidFill>
                <a:latin typeface="+mn-lt"/>
                <a:ea typeface="ＭＳ Ｐゴシック" charset="-128"/>
                <a:cs typeface="+mn-cs"/>
              </a:rPr>
              <a:t>		</a:t>
            </a:r>
            <a:r>
              <a:rPr lang="en-US" b="1" dirty="0">
                <a:solidFill>
                  <a:srgbClr val="669900"/>
                </a:solidFill>
                <a:latin typeface="+mn-lt"/>
                <a:ea typeface="ＭＳ Ｐゴシック" charset="-128"/>
                <a:cs typeface="+mn-cs"/>
              </a:rPr>
              <a:t>New York Office</a:t>
            </a:r>
          </a:p>
          <a:p>
            <a:pPr eaLnBrk="0" fontAlgn="auto" hangingPunct="0">
              <a:lnSpc>
                <a:spcPct val="125000"/>
              </a:lnSpc>
              <a:spcBef>
                <a:spcPts val="0"/>
              </a:spcBef>
              <a:spcAft>
                <a:spcPts val="0"/>
              </a:spcAft>
              <a:defRPr/>
            </a:pPr>
            <a:r>
              <a:rPr lang="en-US" dirty="0">
                <a:solidFill>
                  <a:schemeClr val="bg1">
                    <a:lumMod val="50000"/>
                  </a:schemeClr>
                </a:solidFill>
                <a:latin typeface="+mn-lt"/>
                <a:ea typeface="ＭＳ Ｐゴシック" charset="-128"/>
                <a:cs typeface="+mn-cs"/>
              </a:rPr>
              <a:t>1899 L Street, NW		25 West 43rd Street</a:t>
            </a:r>
          </a:p>
          <a:p>
            <a:pPr eaLnBrk="0" fontAlgn="auto" hangingPunct="0">
              <a:lnSpc>
                <a:spcPct val="125000"/>
              </a:lnSpc>
              <a:spcBef>
                <a:spcPts val="0"/>
              </a:spcBef>
              <a:spcAft>
                <a:spcPts val="0"/>
              </a:spcAft>
              <a:defRPr/>
            </a:pPr>
            <a:r>
              <a:rPr lang="en-US" dirty="0">
                <a:solidFill>
                  <a:schemeClr val="bg1">
                    <a:lumMod val="50000"/>
                  </a:schemeClr>
                </a:solidFill>
                <a:latin typeface="+mn-lt"/>
                <a:ea typeface="ＭＳ Ｐゴシック" charset="-128"/>
                <a:cs typeface="+mn-cs"/>
              </a:rPr>
              <a:t>11th Floor		4th Floor	</a:t>
            </a:r>
          </a:p>
          <a:p>
            <a:pPr eaLnBrk="0" fontAlgn="auto" hangingPunct="0">
              <a:lnSpc>
                <a:spcPct val="125000"/>
              </a:lnSpc>
              <a:spcBef>
                <a:spcPts val="0"/>
              </a:spcBef>
              <a:spcAft>
                <a:spcPts val="0"/>
              </a:spcAft>
              <a:defRPr/>
            </a:pPr>
            <a:r>
              <a:rPr lang="en-US" dirty="0">
                <a:solidFill>
                  <a:schemeClr val="bg1">
                    <a:lumMod val="50000"/>
                  </a:schemeClr>
                </a:solidFill>
                <a:latin typeface="+mn-lt"/>
                <a:ea typeface="ＭＳ Ｐゴシック" charset="-128"/>
                <a:cs typeface="+mn-cs"/>
              </a:rPr>
              <a:t>Washington, DC  20036	New York, NY 10036	</a:t>
            </a:r>
          </a:p>
          <a:p>
            <a:pPr eaLnBrk="0" fontAlgn="auto" hangingPunct="0">
              <a:lnSpc>
                <a:spcPct val="125000"/>
              </a:lnSpc>
              <a:spcBef>
                <a:spcPts val="0"/>
              </a:spcBef>
              <a:spcAft>
                <a:spcPts val="0"/>
              </a:spcAft>
              <a:defRPr/>
            </a:pPr>
            <a:r>
              <a:rPr lang="en-US" dirty="0">
                <a:solidFill>
                  <a:schemeClr val="bg1">
                    <a:lumMod val="50000"/>
                  </a:schemeClr>
                </a:solidFill>
                <a:latin typeface="+mn-lt"/>
                <a:ea typeface="ＭＳ Ｐゴシック" charset="-128"/>
                <a:cs typeface="+mn-cs"/>
              </a:rPr>
              <a:t>T:  202.293.8020		T:   212.642.4900 </a:t>
            </a:r>
            <a:br>
              <a:rPr lang="en-US" dirty="0">
                <a:solidFill>
                  <a:schemeClr val="bg1">
                    <a:lumMod val="50000"/>
                  </a:schemeClr>
                </a:solidFill>
                <a:latin typeface="+mn-lt"/>
                <a:ea typeface="ＭＳ Ｐゴシック" charset="-128"/>
                <a:cs typeface="+mn-cs"/>
              </a:rPr>
            </a:br>
            <a:r>
              <a:rPr lang="en-US" dirty="0">
                <a:solidFill>
                  <a:schemeClr val="bg1">
                    <a:lumMod val="50000"/>
                  </a:schemeClr>
                </a:solidFill>
                <a:latin typeface="+mn-lt"/>
                <a:ea typeface="ＭＳ Ｐゴシック" charset="-128"/>
                <a:cs typeface="+mn-cs"/>
              </a:rPr>
              <a:t>F:  202.293.9287		F:   212.398.0023 </a:t>
            </a:r>
          </a:p>
          <a:p>
            <a:pPr eaLnBrk="0" fontAlgn="auto" hangingPunct="0">
              <a:lnSpc>
                <a:spcPct val="125000"/>
              </a:lnSpc>
              <a:spcBef>
                <a:spcPts val="0"/>
              </a:spcBef>
              <a:spcAft>
                <a:spcPts val="0"/>
              </a:spcAft>
              <a:defRPr/>
            </a:pPr>
            <a:endParaRPr lang="en-US" sz="2000" dirty="0">
              <a:solidFill>
                <a:schemeClr val="bg1">
                  <a:lumMod val="50000"/>
                </a:schemeClr>
              </a:solidFill>
              <a:latin typeface="+mn-lt"/>
              <a:ea typeface="ＭＳ Ｐゴシック" charset="-128"/>
              <a:cs typeface="+mn-cs"/>
            </a:endParaRPr>
          </a:p>
          <a:p>
            <a:pPr algn="ctr" eaLnBrk="0" fontAlgn="auto" hangingPunct="0">
              <a:lnSpc>
                <a:spcPct val="110000"/>
              </a:lnSpc>
              <a:spcBef>
                <a:spcPts val="0"/>
              </a:spcBef>
              <a:spcAft>
                <a:spcPts val="0"/>
              </a:spcAft>
              <a:defRPr/>
            </a:pPr>
            <a:r>
              <a:rPr lang="en-US" sz="2200" b="1" dirty="0">
                <a:solidFill>
                  <a:srgbClr val="669900"/>
                </a:solidFill>
                <a:latin typeface="+mn-lt"/>
                <a:ea typeface="ＭＳ Ｐゴシック" charset="-128"/>
                <a:cs typeface="+mn-cs"/>
              </a:rPr>
              <a:t>www.ansi.org</a:t>
            </a:r>
          </a:p>
          <a:p>
            <a:pPr algn="ctr" eaLnBrk="0" fontAlgn="auto" hangingPunct="0">
              <a:lnSpc>
                <a:spcPct val="110000"/>
              </a:lnSpc>
              <a:spcBef>
                <a:spcPts val="0"/>
              </a:spcBef>
              <a:spcAft>
                <a:spcPts val="0"/>
              </a:spcAft>
              <a:defRPr/>
            </a:pPr>
            <a:r>
              <a:rPr lang="en-US" sz="2200" b="1" dirty="0">
                <a:solidFill>
                  <a:srgbClr val="669900"/>
                </a:solidFill>
                <a:latin typeface="+mn-lt"/>
                <a:ea typeface="ＭＳ Ｐゴシック" charset="-128"/>
                <a:cs typeface="+mn-cs"/>
              </a:rPr>
              <a:t>webstore.ansi.org</a:t>
            </a:r>
          </a:p>
          <a:p>
            <a:pPr algn="ctr" eaLnBrk="0" fontAlgn="auto" hangingPunct="0">
              <a:lnSpc>
                <a:spcPct val="110000"/>
              </a:lnSpc>
              <a:spcBef>
                <a:spcPts val="0"/>
              </a:spcBef>
              <a:spcAft>
                <a:spcPts val="0"/>
              </a:spcAft>
              <a:defRPr/>
            </a:pPr>
            <a:r>
              <a:rPr lang="en-US" sz="2200" b="1" dirty="0">
                <a:solidFill>
                  <a:srgbClr val="669900"/>
                </a:solidFill>
                <a:latin typeface="+mn-lt"/>
                <a:ea typeface="ＭＳ Ｐゴシック" charset="-128"/>
                <a:cs typeface="+mn-cs"/>
              </a:rPr>
              <a:t>www.nssn.org</a:t>
            </a:r>
          </a:p>
        </p:txBody>
      </p:sp>
      <p:sp>
        <p:nvSpPr>
          <p:cNvPr id="19458" name="Line 10"/>
          <p:cNvSpPr>
            <a:spLocks noChangeShapeType="1"/>
          </p:cNvSpPr>
          <p:nvPr/>
        </p:nvSpPr>
        <p:spPr bwMode="auto">
          <a:xfrm>
            <a:off x="3276600" y="1647825"/>
            <a:ext cx="0" cy="4159250"/>
          </a:xfrm>
          <a:prstGeom prst="line">
            <a:avLst/>
          </a:prstGeom>
          <a:noFill/>
          <a:ln w="57150">
            <a:solidFill>
              <a:srgbClr val="669900"/>
            </a:solidFill>
            <a:round/>
            <a:headEnd type="none" w="sm" len="sm"/>
            <a:tailEnd type="none" w="sm" len="sm"/>
          </a:ln>
        </p:spPr>
        <p:txBody>
          <a:bodyPr/>
          <a:lstStyle/>
          <a:p>
            <a:endParaRPr lang="en-US"/>
          </a:p>
        </p:txBody>
      </p:sp>
      <p:sp>
        <p:nvSpPr>
          <p:cNvPr id="19459" name="Rectangle 2"/>
          <p:cNvSpPr>
            <a:spLocks noGrp="1" noChangeArrowheads="1"/>
          </p:cNvSpPr>
          <p:nvPr>
            <p:ph type="title"/>
          </p:nvPr>
        </p:nvSpPr>
        <p:spPr/>
        <p:txBody>
          <a:bodyPr/>
          <a:lstStyle/>
          <a:p>
            <a:pPr eaLnBrk="1" hangingPunct="1"/>
            <a:r>
              <a:rPr lang="en-US" sz="4000" smtClean="0"/>
              <a:t>For More Information</a:t>
            </a:r>
          </a:p>
        </p:txBody>
      </p:sp>
      <p:sp>
        <p:nvSpPr>
          <p:cNvPr id="7" name="Rectangle 5"/>
          <p:cNvSpPr>
            <a:spLocks noChangeArrowheads="1"/>
          </p:cNvSpPr>
          <p:nvPr/>
        </p:nvSpPr>
        <p:spPr bwMode="auto">
          <a:xfrm>
            <a:off x="76200" y="1676400"/>
            <a:ext cx="3124200" cy="2133600"/>
          </a:xfrm>
          <a:prstGeom prst="rect">
            <a:avLst/>
          </a:prstGeom>
          <a:noFill/>
          <a:ln>
            <a:noFill/>
          </a:ln>
          <a:effectLst/>
          <a:extLst/>
        </p:spPr>
        <p:txBody>
          <a:bodyPr/>
          <a:lstStyle/>
          <a:p>
            <a:pPr algn="ctr" fontAlgn="auto">
              <a:spcBef>
                <a:spcPct val="20000"/>
              </a:spcBef>
              <a:spcAft>
                <a:spcPts val="0"/>
              </a:spcAft>
              <a:defRPr/>
            </a:pPr>
            <a:r>
              <a:rPr lang="en-US" sz="2200" b="1" dirty="0">
                <a:solidFill>
                  <a:schemeClr val="tx1">
                    <a:tint val="75000"/>
                  </a:schemeClr>
                </a:solidFill>
                <a:cs typeface="Calibri" pitchFamily="34" charset="0"/>
              </a:rPr>
              <a:t>George Gulla</a:t>
            </a:r>
          </a:p>
          <a:p>
            <a:pPr algn="ctr" fontAlgn="auto">
              <a:spcBef>
                <a:spcPct val="20000"/>
              </a:spcBef>
              <a:spcAft>
                <a:spcPts val="0"/>
              </a:spcAft>
              <a:defRPr/>
            </a:pPr>
            <a:r>
              <a:rPr lang="en-US" sz="2200" dirty="0">
                <a:solidFill>
                  <a:schemeClr val="tx1">
                    <a:tint val="75000"/>
                  </a:schemeClr>
                </a:solidFill>
                <a:cs typeface="Calibri" pitchFamily="34" charset="0"/>
              </a:rPr>
              <a:t>Vice President, Publications</a:t>
            </a:r>
          </a:p>
          <a:p>
            <a:pPr algn="ctr" fontAlgn="auto">
              <a:spcBef>
                <a:spcPct val="20000"/>
              </a:spcBef>
              <a:spcAft>
                <a:spcPts val="0"/>
              </a:spcAft>
              <a:defRPr/>
            </a:pPr>
            <a:r>
              <a:rPr lang="en-US" sz="2200" b="1" dirty="0">
                <a:solidFill>
                  <a:srgbClr val="669900"/>
                </a:solidFill>
              </a:rPr>
              <a:t>ggulla@ansi.org</a:t>
            </a:r>
          </a:p>
        </p:txBody>
      </p:sp>
      <p:sp>
        <p:nvSpPr>
          <p:cNvPr id="8" name="Rectangle 7"/>
          <p:cNvSpPr>
            <a:spLocks noChangeArrowheads="1"/>
          </p:cNvSpPr>
          <p:nvPr/>
        </p:nvSpPr>
        <p:spPr bwMode="auto">
          <a:xfrm>
            <a:off x="76200" y="3908425"/>
            <a:ext cx="3124200" cy="2133600"/>
          </a:xfrm>
          <a:prstGeom prst="rect">
            <a:avLst/>
          </a:prstGeom>
          <a:noFill/>
          <a:ln>
            <a:noFill/>
          </a:ln>
          <a:effectLst/>
          <a:extLst/>
        </p:spPr>
        <p:txBody>
          <a:bodyPr/>
          <a:lstStyle/>
          <a:p>
            <a:pPr algn="ctr" fontAlgn="auto">
              <a:spcBef>
                <a:spcPct val="20000"/>
              </a:spcBef>
              <a:spcAft>
                <a:spcPts val="0"/>
              </a:spcAft>
              <a:defRPr/>
            </a:pPr>
            <a:r>
              <a:rPr lang="en-US" sz="2200" b="1" dirty="0">
                <a:solidFill>
                  <a:schemeClr val="tx1">
                    <a:tint val="75000"/>
                  </a:schemeClr>
                </a:solidFill>
                <a:cs typeface="Calibri" pitchFamily="34" charset="0"/>
              </a:rPr>
              <a:t>Liz Neiman</a:t>
            </a:r>
          </a:p>
          <a:p>
            <a:pPr algn="ctr" fontAlgn="auto">
              <a:spcBef>
                <a:spcPct val="20000"/>
              </a:spcBef>
              <a:spcAft>
                <a:spcPts val="0"/>
              </a:spcAft>
              <a:defRPr/>
            </a:pPr>
            <a:r>
              <a:rPr lang="en-US" sz="2200" dirty="0">
                <a:solidFill>
                  <a:schemeClr val="tx1">
                    <a:tint val="75000"/>
                  </a:schemeClr>
                </a:solidFill>
                <a:cs typeface="Calibri" pitchFamily="34" charset="0"/>
              </a:rPr>
              <a:t>Senior Director, Communications and PR</a:t>
            </a:r>
          </a:p>
          <a:p>
            <a:pPr algn="ctr" fontAlgn="auto">
              <a:spcBef>
                <a:spcPct val="20000"/>
              </a:spcBef>
              <a:spcAft>
                <a:spcPts val="0"/>
              </a:spcAft>
              <a:defRPr/>
            </a:pPr>
            <a:r>
              <a:rPr lang="en-US" sz="2200" b="1" dirty="0">
                <a:solidFill>
                  <a:srgbClr val="669900"/>
                </a:solidFill>
              </a:rPr>
              <a:t>eneiman@ansi.org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457200" y="457200"/>
            <a:ext cx="8229600" cy="1143000"/>
          </a:xfrm>
        </p:spPr>
        <p:txBody>
          <a:bodyPr/>
          <a:lstStyle/>
          <a:p>
            <a:r>
              <a:rPr lang="en-US" sz="4000" dirty="0" smtClean="0"/>
              <a:t>Fact: Standards Mean Business</a:t>
            </a:r>
            <a:br>
              <a:rPr lang="en-US" sz="4000" dirty="0" smtClean="0"/>
            </a:br>
            <a:r>
              <a:rPr lang="en-US" sz="4000" b="0" i="1" dirty="0" smtClean="0"/>
              <a:t>To our company and our bottom line</a:t>
            </a:r>
            <a:endParaRPr lang="en-US" sz="4000" b="0" dirty="0" smtClean="0"/>
          </a:p>
        </p:txBody>
      </p:sp>
      <p:sp>
        <p:nvSpPr>
          <p:cNvPr id="21507" name="Rectangle 4"/>
          <p:cNvSpPr>
            <a:spLocks noChangeArrowheads="1"/>
          </p:cNvSpPr>
          <p:nvPr/>
        </p:nvSpPr>
        <p:spPr bwMode="auto">
          <a:xfrm>
            <a:off x="609600" y="1981200"/>
            <a:ext cx="7924800" cy="3785652"/>
          </a:xfrm>
          <a:prstGeom prst="rect">
            <a:avLst/>
          </a:prstGeom>
          <a:noFill/>
          <a:ln w="9525">
            <a:noFill/>
            <a:miter lim="800000"/>
            <a:headEnd/>
            <a:tailEnd/>
          </a:ln>
        </p:spPr>
        <p:txBody>
          <a:bodyPr anchor="ctr">
            <a:spAutoFit/>
          </a:bodyPr>
          <a:lstStyle/>
          <a:p>
            <a:pPr algn="ctr"/>
            <a:r>
              <a:rPr lang="en-US" sz="3000" dirty="0" smtClean="0"/>
              <a:t>The </a:t>
            </a:r>
            <a:r>
              <a:rPr lang="en-US" sz="3000" dirty="0"/>
              <a:t>U.S Department of </a:t>
            </a:r>
            <a:r>
              <a:rPr lang="en-US" sz="3000" dirty="0" smtClean="0"/>
              <a:t>Commerce estimates that standards </a:t>
            </a:r>
            <a:r>
              <a:rPr lang="en-US" sz="3000" dirty="0"/>
              <a:t>and conformity assessment </a:t>
            </a:r>
            <a:r>
              <a:rPr lang="en-US" sz="3000" dirty="0" smtClean="0"/>
              <a:t/>
            </a:r>
            <a:br>
              <a:rPr lang="en-US" sz="3000" dirty="0" smtClean="0"/>
            </a:br>
            <a:r>
              <a:rPr lang="en-US" sz="3000" dirty="0" smtClean="0"/>
              <a:t>impact 80</a:t>
            </a:r>
            <a:r>
              <a:rPr lang="en-US" sz="3000" dirty="0"/>
              <a:t>% of global commodity trade. </a:t>
            </a:r>
            <a:endParaRPr lang="en-US" sz="3000" dirty="0" smtClean="0"/>
          </a:p>
          <a:p>
            <a:pPr algn="ctr"/>
            <a:r>
              <a:rPr lang="en-US" sz="3000" dirty="0" smtClean="0"/>
              <a:t/>
            </a:r>
            <a:br>
              <a:rPr lang="en-US" sz="3000" dirty="0" smtClean="0"/>
            </a:br>
            <a:r>
              <a:rPr lang="en-US" sz="3000" dirty="0" smtClean="0"/>
              <a:t>All </a:t>
            </a:r>
            <a:r>
              <a:rPr lang="en-US" sz="3000" dirty="0"/>
              <a:t>aspects of our products and services </a:t>
            </a:r>
            <a:r>
              <a:rPr lang="en-US" sz="3000" dirty="0" smtClean="0"/>
              <a:t/>
            </a:r>
            <a:br>
              <a:rPr lang="en-US" sz="3000" dirty="0" smtClean="0"/>
            </a:br>
            <a:r>
              <a:rPr lang="en-US" sz="3000" dirty="0" smtClean="0"/>
              <a:t>are </a:t>
            </a:r>
            <a:r>
              <a:rPr lang="en-US" sz="3000" dirty="0"/>
              <a:t>affected at some point by </a:t>
            </a:r>
            <a:r>
              <a:rPr lang="en-US" sz="3000" dirty="0" smtClean="0"/>
              <a:t>standards.</a:t>
            </a:r>
            <a:br>
              <a:rPr lang="en-US" sz="3000" dirty="0" smtClean="0"/>
            </a:br>
            <a:r>
              <a:rPr lang="en-US" sz="3000" dirty="0" smtClean="0"/>
              <a:t> </a:t>
            </a:r>
            <a:br>
              <a:rPr lang="en-US" sz="3000" dirty="0" smtClean="0"/>
            </a:br>
            <a:r>
              <a:rPr lang="en-US" sz="3000" dirty="0" smtClean="0"/>
              <a:t>They </a:t>
            </a:r>
            <a:r>
              <a:rPr lang="en-US" sz="3000" dirty="0"/>
              <a:t>cannot be ignored or put aside.   </a:t>
            </a:r>
          </a:p>
        </p:txBody>
      </p:sp>
    </p:spTree>
  </p:cSld>
  <p:clrMapOvr>
    <a:masterClrMapping/>
  </p:clrMapOvr>
  <p:transition spd="slow"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r>
              <a:rPr lang="en-US" sz="4000" dirty="0" smtClean="0"/>
              <a:t>How Do Standards Boost Business?</a:t>
            </a:r>
          </a:p>
        </p:txBody>
      </p:sp>
      <p:sp>
        <p:nvSpPr>
          <p:cNvPr id="23555" name="Rectangle 3"/>
          <p:cNvSpPr>
            <a:spLocks noGrp="1" noChangeArrowheads="1"/>
          </p:cNvSpPr>
          <p:nvPr>
            <p:ph type="body" idx="4294967295"/>
          </p:nvPr>
        </p:nvSpPr>
        <p:spPr>
          <a:xfrm>
            <a:off x="381000" y="2209800"/>
            <a:ext cx="4114800" cy="3627438"/>
          </a:xfrm>
        </p:spPr>
        <p:txBody>
          <a:bodyPr lIns="90488" tIns="44450" rIns="90488" bIns="44450"/>
          <a:lstStyle/>
          <a:p>
            <a:pPr marL="347663" indent="-239713"/>
            <a:r>
              <a:rPr lang="en-US" sz="2400" b="1" dirty="0" smtClean="0"/>
              <a:t>Competitive Advantage</a:t>
            </a:r>
          </a:p>
          <a:p>
            <a:pPr marL="347663" indent="-239713"/>
            <a:endParaRPr lang="en-US" sz="2400" b="1" dirty="0" smtClean="0"/>
          </a:p>
          <a:p>
            <a:pPr marL="347663" indent="-239713"/>
            <a:r>
              <a:rPr lang="en-US" sz="2400" b="1" dirty="0" smtClean="0"/>
              <a:t>Efficiency/Cost Savings </a:t>
            </a:r>
          </a:p>
          <a:p>
            <a:pPr marL="347663" indent="-239713"/>
            <a:endParaRPr lang="en-US" sz="2400" b="1" dirty="0" smtClean="0"/>
          </a:p>
          <a:p>
            <a:pPr marL="347663" indent="-239713"/>
            <a:r>
              <a:rPr lang="en-US" sz="2400" b="1" dirty="0" smtClean="0"/>
              <a:t>Innovation/R&amp;D</a:t>
            </a:r>
          </a:p>
        </p:txBody>
      </p:sp>
      <p:sp>
        <p:nvSpPr>
          <p:cNvPr id="23556" name="Rectangle 3"/>
          <p:cNvSpPr txBox="1">
            <a:spLocks noChangeArrowheads="1"/>
          </p:cNvSpPr>
          <p:nvPr/>
        </p:nvSpPr>
        <p:spPr bwMode="auto">
          <a:xfrm>
            <a:off x="4267200" y="2209800"/>
            <a:ext cx="4495800" cy="3398838"/>
          </a:xfrm>
          <a:prstGeom prst="rect">
            <a:avLst/>
          </a:prstGeom>
          <a:noFill/>
          <a:ln w="9525">
            <a:noFill/>
            <a:miter lim="800000"/>
            <a:headEnd/>
            <a:tailEnd/>
          </a:ln>
        </p:spPr>
        <p:txBody>
          <a:bodyPr lIns="90488" tIns="44450" rIns="90488" bIns="44450"/>
          <a:lstStyle/>
          <a:p>
            <a:pPr marL="347663" indent="-239713" eaLnBrk="0" hangingPunct="0">
              <a:spcBef>
                <a:spcPct val="20000"/>
              </a:spcBef>
              <a:buClr>
                <a:srgbClr val="669900"/>
              </a:buClr>
              <a:buFont typeface="Wingdings" pitchFamily="2" charset="2"/>
              <a:buChar char="§"/>
            </a:pPr>
            <a:r>
              <a:rPr lang="en-US" sz="2400" b="1" dirty="0" smtClean="0"/>
              <a:t>Customer Confidence/Loyalty</a:t>
            </a:r>
            <a:endParaRPr lang="en-US" sz="2400" b="1" dirty="0"/>
          </a:p>
          <a:p>
            <a:pPr marL="347663" indent="-239713" eaLnBrk="0" hangingPunct="0">
              <a:spcBef>
                <a:spcPct val="20000"/>
              </a:spcBef>
              <a:buClr>
                <a:srgbClr val="669900"/>
              </a:buClr>
              <a:buFont typeface="Wingdings" pitchFamily="2" charset="2"/>
              <a:buChar char="§"/>
            </a:pPr>
            <a:endParaRPr lang="en-US" sz="2400" b="1" dirty="0"/>
          </a:p>
          <a:p>
            <a:pPr marL="347663" indent="-239713" eaLnBrk="0" hangingPunct="0">
              <a:spcBef>
                <a:spcPct val="20000"/>
              </a:spcBef>
              <a:buClr>
                <a:srgbClr val="669900"/>
              </a:buClr>
              <a:buFont typeface="Wingdings" pitchFamily="2" charset="2"/>
              <a:buChar char="§"/>
            </a:pPr>
            <a:r>
              <a:rPr lang="en-US" sz="2400" b="1" dirty="0" smtClean="0"/>
              <a:t>Market Access/Trade</a:t>
            </a:r>
            <a:endParaRPr lang="en-US" sz="2400" b="1" dirty="0"/>
          </a:p>
          <a:p>
            <a:pPr marL="347663" indent="-239713" eaLnBrk="0" hangingPunct="0">
              <a:spcBef>
                <a:spcPct val="20000"/>
              </a:spcBef>
              <a:buClr>
                <a:srgbClr val="669900"/>
              </a:buClr>
              <a:buFont typeface="Wingdings" pitchFamily="2" charset="2"/>
              <a:buChar char="§"/>
            </a:pPr>
            <a:endParaRPr lang="en-US" sz="2400" b="1" dirty="0"/>
          </a:p>
          <a:p>
            <a:pPr marL="347663" indent="-239713" eaLnBrk="0" hangingPunct="0">
              <a:spcBef>
                <a:spcPct val="20000"/>
              </a:spcBef>
              <a:buClr>
                <a:srgbClr val="669900"/>
              </a:buClr>
              <a:buFont typeface="Wingdings" pitchFamily="2" charset="2"/>
              <a:buChar char="§"/>
            </a:pPr>
            <a:r>
              <a:rPr lang="en-US" sz="2400" b="1" dirty="0" smtClean="0"/>
              <a:t>Alternative </a:t>
            </a:r>
            <a:r>
              <a:rPr lang="en-US" sz="2400" b="1" dirty="0"/>
              <a:t>to Regulation</a:t>
            </a:r>
          </a:p>
        </p:txBody>
      </p:sp>
    </p:spTree>
  </p:cSld>
  <p:clrMapOvr>
    <a:masterClrMapping/>
  </p:clrMapOvr>
  <p:transition spd="slow"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r>
              <a:rPr lang="en-US" sz="4000" smtClean="0"/>
              <a:t>Competitive Advantage</a:t>
            </a:r>
            <a:endParaRPr lang="en-US" sz="4000" b="0" smtClean="0"/>
          </a:p>
        </p:txBody>
      </p:sp>
      <p:sp>
        <p:nvSpPr>
          <p:cNvPr id="25603" name="Rectangle 3"/>
          <p:cNvSpPr>
            <a:spLocks noChangeArrowheads="1"/>
          </p:cNvSpPr>
          <p:nvPr/>
        </p:nvSpPr>
        <p:spPr bwMode="auto">
          <a:xfrm>
            <a:off x="457200" y="1524000"/>
            <a:ext cx="8458200" cy="4648200"/>
          </a:xfrm>
          <a:prstGeom prst="rect">
            <a:avLst/>
          </a:prstGeom>
          <a:noFill/>
          <a:ln w="9525">
            <a:noFill/>
            <a:miter lim="800000"/>
            <a:headEnd/>
            <a:tailEnd/>
          </a:ln>
        </p:spPr>
        <p:txBody>
          <a:bodyPr lIns="90488" tIns="44450" rIns="90488" bIns="44450"/>
          <a:lstStyle/>
          <a:p>
            <a:pPr marL="457200" indent="-457200" eaLnBrk="0" hangingPunct="0">
              <a:lnSpc>
                <a:spcPct val="114000"/>
              </a:lnSpc>
              <a:spcBef>
                <a:spcPct val="20000"/>
              </a:spcBef>
              <a:buClr>
                <a:srgbClr val="669900"/>
              </a:buClr>
              <a:buFont typeface="Wingdings" pitchFamily="2" charset="2"/>
              <a:buChar char="q"/>
            </a:pPr>
            <a:r>
              <a:rPr lang="en-US" sz="2200" dirty="0"/>
              <a:t>Companies participating in standards development gain competitive advantage over those who do not</a:t>
            </a:r>
          </a:p>
          <a:p>
            <a:pPr marL="857250" lvl="1" indent="-285750" eaLnBrk="0" hangingPunct="0">
              <a:lnSpc>
                <a:spcPct val="114000"/>
              </a:lnSpc>
              <a:spcBef>
                <a:spcPct val="20000"/>
              </a:spcBef>
              <a:buClr>
                <a:srgbClr val="669900"/>
              </a:buClr>
              <a:buSzPct val="90000"/>
              <a:buFont typeface="Wingdings" pitchFamily="2" charset="2"/>
              <a:buChar char="§"/>
            </a:pPr>
            <a:r>
              <a:rPr lang="en-US" sz="2200" dirty="0"/>
              <a:t>Gain insider knowledge and early access to information</a:t>
            </a:r>
          </a:p>
          <a:p>
            <a:pPr marL="857250" lvl="1" indent="-285750" eaLnBrk="0" hangingPunct="0">
              <a:lnSpc>
                <a:spcPct val="114000"/>
              </a:lnSpc>
              <a:spcBef>
                <a:spcPct val="20000"/>
              </a:spcBef>
              <a:buClr>
                <a:srgbClr val="669900"/>
              </a:buClr>
              <a:buSzPct val="90000"/>
              <a:buFont typeface="Wingdings" pitchFamily="2" charset="2"/>
              <a:buChar char="§"/>
            </a:pPr>
            <a:r>
              <a:rPr lang="en-US" sz="2200" dirty="0" smtClean="0"/>
              <a:t>Exert</a:t>
            </a:r>
            <a:r>
              <a:rPr lang="fr-FR" sz="2200" dirty="0" smtClean="0"/>
              <a:t> </a:t>
            </a:r>
            <a:r>
              <a:rPr lang="fr-FR" sz="2200" dirty="0"/>
              <a:t>influence on </a:t>
            </a:r>
            <a:r>
              <a:rPr lang="en-US" sz="2200" dirty="0" smtClean="0"/>
              <a:t>technical</a:t>
            </a:r>
            <a:r>
              <a:rPr lang="fr-FR" sz="2200" dirty="0" smtClean="0"/>
              <a:t> </a:t>
            </a:r>
            <a:r>
              <a:rPr lang="fr-FR" sz="2200" dirty="0"/>
              <a:t>content</a:t>
            </a:r>
            <a:endParaRPr lang="en-US" sz="2200" dirty="0"/>
          </a:p>
          <a:p>
            <a:pPr marL="857250" lvl="1" indent="-285750" eaLnBrk="0" hangingPunct="0">
              <a:lnSpc>
                <a:spcPct val="114000"/>
              </a:lnSpc>
              <a:spcBef>
                <a:spcPct val="20000"/>
              </a:spcBef>
              <a:buClr>
                <a:srgbClr val="669900"/>
              </a:buClr>
              <a:buSzPct val="90000"/>
              <a:buFont typeface="Wingdings" pitchFamily="2" charset="2"/>
              <a:buChar char="§"/>
            </a:pPr>
            <a:r>
              <a:rPr lang="en-US" sz="2200" dirty="0"/>
              <a:t>Develop new markets for products, services, and technologies; strategic positioning within those markets</a:t>
            </a:r>
            <a:br>
              <a:rPr lang="en-US" sz="2200" dirty="0"/>
            </a:br>
            <a:endParaRPr lang="en-US" sz="2200" dirty="0"/>
          </a:p>
          <a:p>
            <a:pPr marL="457200" indent="-457200" eaLnBrk="0" hangingPunct="0">
              <a:lnSpc>
                <a:spcPct val="114000"/>
              </a:lnSpc>
              <a:spcBef>
                <a:spcPct val="20000"/>
              </a:spcBef>
              <a:buClr>
                <a:srgbClr val="669900"/>
              </a:buClr>
              <a:buFont typeface="Wingdings" pitchFamily="2" charset="2"/>
              <a:buChar char="q"/>
            </a:pPr>
            <a:r>
              <a:rPr lang="en-US" sz="2200" dirty="0"/>
              <a:t>On almost any given day, a standards group or technical committee is meeting and making decisions that could affect our bottom line</a:t>
            </a:r>
          </a:p>
          <a:p>
            <a:pPr marL="457200" indent="-457200" algn="r" eaLnBrk="0" hangingPunct="0">
              <a:lnSpc>
                <a:spcPct val="114000"/>
              </a:lnSpc>
              <a:spcBef>
                <a:spcPct val="20000"/>
              </a:spcBef>
              <a:buClr>
                <a:srgbClr val="669900"/>
              </a:buClr>
              <a:buFont typeface="Monotype Sorts"/>
              <a:buNone/>
            </a:pPr>
            <a:r>
              <a:rPr lang="en-US" sz="2200" b="1" i="1" dirty="0">
                <a:solidFill>
                  <a:srgbClr val="669900"/>
                </a:solidFill>
              </a:rPr>
              <a:t>Shouldn’t we be involved? </a:t>
            </a:r>
          </a:p>
        </p:txBody>
      </p:sp>
    </p:spTree>
  </p:cSld>
  <p:clrMapOvr>
    <a:masterClrMapping/>
  </p:clrMapOvr>
  <p:transition spd="slow"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a:lstStyle/>
          <a:p>
            <a:r>
              <a:rPr lang="en-US" sz="4000" smtClean="0"/>
              <a:t>Efficiency and Cost Savings</a:t>
            </a:r>
            <a:endParaRPr lang="en-US" sz="4000" b="0" smtClean="0"/>
          </a:p>
        </p:txBody>
      </p:sp>
      <p:sp>
        <p:nvSpPr>
          <p:cNvPr id="27651" name="Rectangle 3"/>
          <p:cNvSpPr>
            <a:spLocks noGrp="1" noChangeArrowheads="1"/>
          </p:cNvSpPr>
          <p:nvPr>
            <p:ph type="body" idx="4294967295"/>
          </p:nvPr>
        </p:nvSpPr>
        <p:spPr>
          <a:xfrm>
            <a:off x="457200" y="1371600"/>
            <a:ext cx="8534400" cy="4525963"/>
          </a:xfrm>
        </p:spPr>
        <p:txBody>
          <a:bodyPr/>
          <a:lstStyle/>
          <a:p>
            <a:pPr marL="463550" indent="-463550">
              <a:lnSpc>
                <a:spcPct val="114000"/>
              </a:lnSpc>
              <a:spcBef>
                <a:spcPts val="0"/>
              </a:spcBef>
              <a:spcAft>
                <a:spcPts val="0"/>
              </a:spcAft>
              <a:buFont typeface="Wingdings" pitchFamily="2" charset="2"/>
              <a:buChar char="q"/>
            </a:pPr>
            <a:r>
              <a:rPr lang="en-US" sz="2200" dirty="0" smtClean="0"/>
              <a:t>Standardization lowers costs by eliminating redundancy, minimizing errors, and reducing time to market </a:t>
            </a:r>
          </a:p>
          <a:p>
            <a:pPr marL="463550" indent="-463550">
              <a:lnSpc>
                <a:spcPct val="114000"/>
              </a:lnSpc>
              <a:spcBef>
                <a:spcPts val="0"/>
              </a:spcBef>
              <a:spcAft>
                <a:spcPts val="0"/>
              </a:spcAft>
              <a:buFont typeface="Wingdings" pitchFamily="2" charset="2"/>
              <a:buChar char="q"/>
            </a:pPr>
            <a:r>
              <a:rPr lang="en-US" sz="2200" b="1" dirty="0" smtClean="0"/>
              <a:t>Beyond the bottom line</a:t>
            </a:r>
            <a:r>
              <a:rPr lang="en-US" sz="2200" dirty="0" smtClean="0"/>
              <a:t>: standards improve quality, lead-time, factory flexibility, and supply chain management </a:t>
            </a:r>
          </a:p>
          <a:p>
            <a:pPr marL="463550" indent="-463550">
              <a:lnSpc>
                <a:spcPct val="114000"/>
              </a:lnSpc>
              <a:spcBef>
                <a:spcPts val="0"/>
              </a:spcBef>
              <a:spcAft>
                <a:spcPts val="0"/>
              </a:spcAft>
              <a:buFont typeface="Wingdings" pitchFamily="2" charset="2"/>
              <a:buChar char="q"/>
            </a:pPr>
            <a:r>
              <a:rPr lang="en-US" sz="2200" dirty="0" smtClean="0"/>
              <a:t>Reliance on standards and conformance ensures quality, safety, and reliability, all of which provides cost savings and a better return on investment</a:t>
            </a:r>
          </a:p>
          <a:p>
            <a:pPr marL="463550" indent="-463550">
              <a:lnSpc>
                <a:spcPct val="114000"/>
              </a:lnSpc>
              <a:spcBef>
                <a:spcPts val="0"/>
              </a:spcBef>
              <a:spcAft>
                <a:spcPts val="0"/>
              </a:spcAft>
              <a:buFont typeface="Wingdings" pitchFamily="2" charset="2"/>
              <a:buChar char="q"/>
            </a:pPr>
            <a:r>
              <a:rPr lang="en-US" sz="2200" dirty="0" smtClean="0"/>
              <a:t>In difficult economic times, many companies downsize or eliminate their participation in standards development, but the resources needed to re-start the process later on can be much more expensive than maintaining a well-functioning system in the first place</a:t>
            </a:r>
          </a:p>
        </p:txBody>
      </p:sp>
    </p:spTree>
  </p:cSld>
  <p:clrMapOvr>
    <a:masterClrMapping/>
  </p:clrMapOvr>
  <p:transition spd="slow"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p:txBody>
          <a:bodyPr/>
          <a:lstStyle/>
          <a:p>
            <a:r>
              <a:rPr lang="en-US" sz="4000" smtClean="0"/>
              <a:t>Innovation and R&amp;D</a:t>
            </a:r>
            <a:endParaRPr lang="en-US" sz="4000" b="0" smtClean="0"/>
          </a:p>
        </p:txBody>
      </p:sp>
      <p:sp>
        <p:nvSpPr>
          <p:cNvPr id="30723" name="Rectangle 3"/>
          <p:cNvSpPr>
            <a:spLocks noGrp="1" noChangeArrowheads="1"/>
          </p:cNvSpPr>
          <p:nvPr>
            <p:ph type="body" idx="4294967295"/>
          </p:nvPr>
        </p:nvSpPr>
        <p:spPr>
          <a:xfrm>
            <a:off x="457200" y="1447800"/>
            <a:ext cx="8534400" cy="4525963"/>
          </a:xfrm>
        </p:spPr>
        <p:txBody>
          <a:bodyPr/>
          <a:lstStyle/>
          <a:p>
            <a:pPr marL="463550" indent="-463550">
              <a:lnSpc>
                <a:spcPct val="114000"/>
              </a:lnSpc>
              <a:spcBef>
                <a:spcPts val="0"/>
              </a:spcBef>
              <a:spcAft>
                <a:spcPts val="1200"/>
              </a:spcAft>
              <a:buFont typeface="Wingdings" pitchFamily="2" charset="2"/>
              <a:buChar char="q"/>
            </a:pPr>
            <a:r>
              <a:rPr lang="en-US" sz="2200" dirty="0" smtClean="0"/>
              <a:t>Building on previously standardized technologies, systems, and terminologies lowers R&amp;D costs</a:t>
            </a:r>
          </a:p>
          <a:p>
            <a:pPr marL="463550" indent="-463550">
              <a:lnSpc>
                <a:spcPct val="114000"/>
              </a:lnSpc>
              <a:spcBef>
                <a:spcPts val="0"/>
              </a:spcBef>
              <a:spcAft>
                <a:spcPts val="1200"/>
              </a:spcAft>
              <a:buFont typeface="Wingdings" pitchFamily="2" charset="2"/>
              <a:buChar char="q"/>
            </a:pPr>
            <a:r>
              <a:rPr lang="en-US" sz="2200" b="1" dirty="0" smtClean="0"/>
              <a:t>Shorten the cycle</a:t>
            </a:r>
            <a:r>
              <a:rPr lang="en-US" sz="2200" dirty="0" smtClean="0"/>
              <a:t>: research, prototyping, and standardization are symbiotic overlapping processes</a:t>
            </a:r>
          </a:p>
          <a:p>
            <a:pPr marL="463550" indent="-463550">
              <a:lnSpc>
                <a:spcPct val="114000"/>
              </a:lnSpc>
              <a:spcBef>
                <a:spcPts val="0"/>
              </a:spcBef>
              <a:spcAft>
                <a:spcPts val="1200"/>
              </a:spcAft>
              <a:buFont typeface="Wingdings" pitchFamily="2" charset="2"/>
              <a:buChar char="q"/>
            </a:pPr>
            <a:r>
              <a:rPr lang="en-US" sz="2200" dirty="0"/>
              <a:t>Gain insider knowledge and early access to </a:t>
            </a:r>
            <a:r>
              <a:rPr lang="en-US" sz="2200" dirty="0" smtClean="0"/>
              <a:t>key process and application information for developing </a:t>
            </a:r>
            <a:r>
              <a:rPr lang="en-US" sz="2200" dirty="0"/>
              <a:t>new </a:t>
            </a:r>
            <a:r>
              <a:rPr lang="en-US" sz="2200" dirty="0" smtClean="0"/>
              <a:t>products</a:t>
            </a:r>
            <a:r>
              <a:rPr lang="en-US" sz="2200" dirty="0"/>
              <a:t>, services, and </a:t>
            </a:r>
            <a:r>
              <a:rPr lang="en-US" sz="2200" dirty="0" smtClean="0"/>
              <a:t>technologies</a:t>
            </a:r>
          </a:p>
          <a:p>
            <a:pPr marL="463550" indent="-463550">
              <a:lnSpc>
                <a:spcPct val="114000"/>
              </a:lnSpc>
              <a:spcBef>
                <a:spcPts val="0"/>
              </a:spcBef>
              <a:spcAft>
                <a:spcPts val="1200"/>
              </a:spcAft>
              <a:buFont typeface="Wingdings" pitchFamily="2" charset="2"/>
              <a:buChar char="q"/>
            </a:pPr>
            <a:r>
              <a:rPr lang="en-US" sz="2200" dirty="0" smtClean="0"/>
              <a:t>By </a:t>
            </a:r>
            <a:r>
              <a:rPr lang="en-US" sz="2200" dirty="0"/>
              <a:t>participating in standards development activities </a:t>
            </a:r>
            <a:r>
              <a:rPr lang="en-US" sz="2200" dirty="0" smtClean="0"/>
              <a:t>we </a:t>
            </a:r>
            <a:r>
              <a:rPr lang="en-US" sz="2200" dirty="0"/>
              <a:t>have an opportunity to directly influence the </a:t>
            </a:r>
            <a:r>
              <a:rPr lang="en-US" sz="2200" dirty="0" smtClean="0"/>
              <a:t>requirements </a:t>
            </a:r>
            <a:r>
              <a:rPr lang="en-US" sz="2200" dirty="0"/>
              <a:t>and guidelines for </a:t>
            </a:r>
            <a:r>
              <a:rPr lang="en-US" sz="2200" dirty="0" smtClean="0"/>
              <a:t>our products</a:t>
            </a:r>
            <a:endParaRPr lang="en-US" sz="2200" dirty="0"/>
          </a:p>
        </p:txBody>
      </p:sp>
    </p:spTree>
  </p:cSld>
  <p:clrMapOvr>
    <a:masterClrMapping/>
  </p:clrMapOvr>
  <p:transition spd="slow"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457200" y="274638"/>
            <a:ext cx="8382000" cy="1143000"/>
          </a:xfrm>
        </p:spPr>
        <p:txBody>
          <a:bodyPr/>
          <a:lstStyle/>
          <a:p>
            <a:r>
              <a:rPr lang="en-US" dirty="0" smtClean="0"/>
              <a:t>Customer Confidence/Loyalty</a:t>
            </a:r>
            <a:endParaRPr lang="en-US" b="0" dirty="0" smtClean="0"/>
          </a:p>
        </p:txBody>
      </p:sp>
      <p:sp>
        <p:nvSpPr>
          <p:cNvPr id="28675" name="Rectangle 3"/>
          <p:cNvSpPr>
            <a:spLocks noGrp="1" noChangeArrowheads="1"/>
          </p:cNvSpPr>
          <p:nvPr>
            <p:ph type="body" idx="4294967295"/>
          </p:nvPr>
        </p:nvSpPr>
        <p:spPr>
          <a:xfrm>
            <a:off x="457200" y="1447800"/>
            <a:ext cx="8305800" cy="4525963"/>
          </a:xfrm>
        </p:spPr>
        <p:txBody>
          <a:bodyPr/>
          <a:lstStyle/>
          <a:p>
            <a:pPr marL="463550" indent="-463550">
              <a:lnSpc>
                <a:spcPct val="114000"/>
              </a:lnSpc>
              <a:spcBef>
                <a:spcPct val="0"/>
              </a:spcBef>
              <a:spcAft>
                <a:spcPts val="1200"/>
              </a:spcAft>
              <a:buFont typeface="Wingdings" pitchFamily="2" charset="2"/>
              <a:buChar char="q"/>
            </a:pPr>
            <a:r>
              <a:rPr lang="en-US" sz="2200" dirty="0" smtClean="0"/>
              <a:t>Consumers want products that are high quality, reliable, consistent, and safe. They also want a greater selection of goods and services at continuously lower costs. Standards and conformance help make this possible.</a:t>
            </a:r>
          </a:p>
          <a:p>
            <a:pPr marL="463550" indent="-463550">
              <a:lnSpc>
                <a:spcPct val="114000"/>
              </a:lnSpc>
              <a:spcBef>
                <a:spcPct val="0"/>
              </a:spcBef>
              <a:spcAft>
                <a:spcPts val="1200"/>
              </a:spcAft>
              <a:buFont typeface="Wingdings" pitchFamily="2" charset="2"/>
              <a:buChar char="q"/>
            </a:pPr>
            <a:r>
              <a:rPr lang="en-US" sz="2200" dirty="0" smtClean="0"/>
              <a:t>Standards and conformance efforts benefit public health, safety, and the environment. Consumers benefit from the development and design of new and improved requirements for the safety and quality of products and services we rely on every day.</a:t>
            </a:r>
          </a:p>
          <a:p>
            <a:pPr marL="463550" indent="-463550">
              <a:lnSpc>
                <a:spcPct val="114000"/>
              </a:lnSpc>
              <a:spcBef>
                <a:spcPct val="0"/>
              </a:spcBef>
              <a:spcAft>
                <a:spcPts val="1200"/>
              </a:spcAft>
              <a:buFont typeface="Wingdings" pitchFamily="2" charset="2"/>
              <a:buChar char="q"/>
            </a:pPr>
            <a:r>
              <a:rPr lang="en-US" sz="2200" dirty="0" smtClean="0"/>
              <a:t>Products that take consumer needs into account are more likely to be accepted into the marketplace and adopted into regulation.</a:t>
            </a:r>
          </a:p>
        </p:txBody>
      </p:sp>
    </p:spTree>
  </p:cSld>
  <p:clrMapOvr>
    <a:masterClrMapping/>
  </p:clrMapOvr>
  <p:transition spd="slow"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457200" y="274638"/>
            <a:ext cx="8382000" cy="1143000"/>
          </a:xfrm>
        </p:spPr>
        <p:txBody>
          <a:bodyPr/>
          <a:lstStyle/>
          <a:p>
            <a:r>
              <a:rPr lang="en-US" dirty="0" smtClean="0"/>
              <a:t>Market Access and Trade</a:t>
            </a:r>
            <a:endParaRPr lang="en-US" b="0" dirty="0" smtClean="0"/>
          </a:p>
        </p:txBody>
      </p:sp>
      <p:sp>
        <p:nvSpPr>
          <p:cNvPr id="31747" name="Rectangle 3"/>
          <p:cNvSpPr>
            <a:spLocks noGrp="1" noChangeArrowheads="1"/>
          </p:cNvSpPr>
          <p:nvPr>
            <p:ph type="body" idx="4294967295"/>
          </p:nvPr>
        </p:nvSpPr>
        <p:spPr>
          <a:xfrm>
            <a:off x="457200" y="1447800"/>
            <a:ext cx="8458200" cy="4525963"/>
          </a:xfrm>
        </p:spPr>
        <p:txBody>
          <a:bodyPr/>
          <a:lstStyle/>
          <a:p>
            <a:pPr>
              <a:lnSpc>
                <a:spcPct val="114000"/>
              </a:lnSpc>
              <a:spcBef>
                <a:spcPct val="0"/>
              </a:spcBef>
              <a:spcAft>
                <a:spcPts val="600"/>
              </a:spcAft>
              <a:buFont typeface="Wingdings" pitchFamily="2" charset="2"/>
              <a:buChar char="q"/>
            </a:pPr>
            <a:r>
              <a:rPr lang="en-US" sz="2200" b="1" dirty="0" smtClean="0"/>
              <a:t>Build it here, sell it there</a:t>
            </a:r>
            <a:r>
              <a:rPr lang="en-US" sz="2200" dirty="0" smtClean="0"/>
              <a:t>: demonstrating compliance to standards helps our products, services, and personnel to cross borders and trade barriers</a:t>
            </a:r>
          </a:p>
          <a:p>
            <a:pPr>
              <a:lnSpc>
                <a:spcPct val="114000"/>
              </a:lnSpc>
              <a:spcBef>
                <a:spcPct val="0"/>
              </a:spcBef>
              <a:spcAft>
                <a:spcPts val="600"/>
              </a:spcAft>
              <a:buFont typeface="Wingdings" pitchFamily="2" charset="2"/>
              <a:buChar char="q"/>
            </a:pPr>
            <a:r>
              <a:rPr lang="en-US" sz="2200" dirty="0" smtClean="0"/>
              <a:t>Standards/conformity assessment are inextricably linked with the supply chain throughout multiple tiers of contractors and suppliers</a:t>
            </a:r>
          </a:p>
          <a:p>
            <a:pPr>
              <a:lnSpc>
                <a:spcPct val="114000"/>
              </a:lnSpc>
              <a:spcBef>
                <a:spcPct val="0"/>
              </a:spcBef>
              <a:spcAft>
                <a:spcPts val="600"/>
              </a:spcAft>
              <a:buFont typeface="Wingdings" pitchFamily="2" charset="2"/>
              <a:buChar char="q"/>
            </a:pPr>
            <a:r>
              <a:rPr lang="en-US" sz="2200" b="1" dirty="0" smtClean="0"/>
              <a:t>Market access:</a:t>
            </a:r>
            <a:r>
              <a:rPr lang="en-US" sz="2200" dirty="0" smtClean="0"/>
              <a:t> Standards and conformance make cross-border interoperability possible, ensuring that products manufactured in one country can be sold and used in another</a:t>
            </a:r>
          </a:p>
          <a:p>
            <a:pPr>
              <a:lnSpc>
                <a:spcPct val="114000"/>
              </a:lnSpc>
              <a:spcBef>
                <a:spcPct val="0"/>
              </a:spcBef>
              <a:spcAft>
                <a:spcPts val="600"/>
              </a:spcAft>
              <a:buFont typeface="Wingdings" pitchFamily="2" charset="2"/>
              <a:buChar char="q"/>
            </a:pPr>
            <a:r>
              <a:rPr lang="en-US" sz="2200" dirty="0" smtClean="0"/>
              <a:t>Standards and conformance foster innovation in the marketplace, shortening the cycle between initial concept and global market access</a:t>
            </a:r>
          </a:p>
        </p:txBody>
      </p:sp>
    </p:spTree>
  </p:cSld>
  <p:clrMapOvr>
    <a:masterClrMapping/>
  </p:clrMapOvr>
  <p:transition spd="slow"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500744" y="274638"/>
            <a:ext cx="8458200" cy="1143000"/>
          </a:xfrm>
        </p:spPr>
        <p:txBody>
          <a:bodyPr/>
          <a:lstStyle/>
          <a:p>
            <a:r>
              <a:rPr lang="en-US" dirty="0" smtClean="0"/>
              <a:t>Voluntary Standards or Regulation? </a:t>
            </a:r>
            <a:endParaRPr lang="en-US" b="0" dirty="0" smtClean="0"/>
          </a:p>
        </p:txBody>
      </p:sp>
      <p:sp>
        <p:nvSpPr>
          <p:cNvPr id="29699" name="Rectangle 3"/>
          <p:cNvSpPr>
            <a:spLocks noGrp="1" noChangeArrowheads="1"/>
          </p:cNvSpPr>
          <p:nvPr>
            <p:ph type="body" idx="4294967295"/>
          </p:nvPr>
        </p:nvSpPr>
        <p:spPr>
          <a:xfrm>
            <a:off x="304800" y="1447800"/>
            <a:ext cx="8229600" cy="4144963"/>
          </a:xfrm>
        </p:spPr>
        <p:txBody>
          <a:bodyPr/>
          <a:lstStyle/>
          <a:p>
            <a:pPr algn="ctr">
              <a:lnSpc>
                <a:spcPct val="114000"/>
              </a:lnSpc>
              <a:spcBef>
                <a:spcPct val="0"/>
              </a:spcBef>
              <a:spcAft>
                <a:spcPts val="1200"/>
              </a:spcAft>
              <a:buFont typeface="Wingdings" pitchFamily="2" charset="2"/>
              <a:buNone/>
            </a:pPr>
            <a:r>
              <a:rPr lang="en-US" dirty="0" smtClean="0"/>
              <a:t>	If the U.S. standardization community – which operates as a partnership between the public and private sectors – does not deliver standards and conformance-based solutions for key national priorities or needs, then the U.S. government may satisfy those priorities or needs through regulation.</a:t>
            </a:r>
          </a:p>
        </p:txBody>
      </p:sp>
    </p:spTree>
  </p:cSld>
  <p:clrMapOvr>
    <a:masterClrMapping/>
  </p:clrMapOvr>
  <p:transition spd="slow" advClick="0"/>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6699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Description0 xmlns="6dfc6e00-eaa7-471f-8691-9b952787d5c9" xsi:nil="true"/>
    <Action xmlns="6dfc6e00-eaa7-471f-8691-9b952787d5c9" xsi:nil="true"/>
    <Description_x0020_2 xmlns="6dfc6e00-eaa7-471f-8691-9b952787d5c9" xsi:nil="true"/>
    <Document_x0020_Type xmlns="6dfc6e00-eaa7-471f-8691-9b952787d5c9" xsi:nil="true"/>
    <Keywords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2.xml><?xml version="1.0" encoding="utf-8"?>
<?mso-contentType ?>
<FormTemplates xmlns="http://schemas.microsoft.com/sharepoint/v3/contenttype/forms"/>
</file>

<file path=customXml/item3.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file>

<file path=customXml/itemProps1.xml><?xml version="1.0" encoding="utf-8"?>
<ds:datastoreItem xmlns:ds="http://schemas.openxmlformats.org/officeDocument/2006/customXml" ds:itemID="{2B1C955D-EC9A-44BD-B505-E0E1A0147033}"/>
</file>

<file path=customXml/itemProps2.xml><?xml version="1.0" encoding="utf-8"?>
<ds:datastoreItem xmlns:ds="http://schemas.openxmlformats.org/officeDocument/2006/customXml" ds:itemID="{9F3276E2-8A25-4180-B803-8C6251884AC5}"/>
</file>

<file path=customXml/itemProps3.xml><?xml version="1.0" encoding="utf-8"?>
<ds:datastoreItem xmlns:ds="http://schemas.openxmlformats.org/officeDocument/2006/customXml" ds:itemID="{01104142-1B1D-4A00-9799-B25965804BE6}"/>
</file>

<file path=customXml/itemProps4.xml><?xml version="1.0" encoding="utf-8"?>
<ds:datastoreItem xmlns:ds="http://schemas.openxmlformats.org/officeDocument/2006/customXml" ds:itemID="{9F3276E2-8A25-4180-B803-8C6251884AC5}"/>
</file>

<file path=docProps/app.xml><?xml version="1.0" encoding="utf-8"?>
<Properties xmlns="http://schemas.openxmlformats.org/officeDocument/2006/extended-properties" xmlns:vt="http://schemas.openxmlformats.org/officeDocument/2006/docPropsVTypes">
  <TotalTime>988</TotalTime>
  <Words>568</Words>
  <Application>Microsoft Office PowerPoint</Application>
  <PresentationFormat>On-screen Show (4:3)</PresentationFormat>
  <Paragraphs>71</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Why We All Need to be Involved in the Standards Development and  Conformity Assessment Process  </vt:lpstr>
      <vt:lpstr>Fact: Standards Mean Business To our company and our bottom line</vt:lpstr>
      <vt:lpstr>How Do Standards Boost Business?</vt:lpstr>
      <vt:lpstr>Competitive Advantage</vt:lpstr>
      <vt:lpstr>Efficiency and Cost Savings</vt:lpstr>
      <vt:lpstr>Innovation and R&amp;D</vt:lpstr>
      <vt:lpstr>Customer Confidence/Loyalty</vt:lpstr>
      <vt:lpstr>Market Access and Trade</vt:lpstr>
      <vt:lpstr>Voluntary Standards or Regulation? </vt:lpstr>
      <vt:lpstr>We Need to…</vt:lpstr>
      <vt:lpstr>For More Information</vt:lpstr>
    </vt:vector>
  </TitlesOfParts>
  <Company>American National Standards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Neiman</dc:creator>
  <cp:lastModifiedBy>Elizabeth Neiman</cp:lastModifiedBy>
  <cp:revision>91</cp:revision>
  <cp:lastPrinted>2011-11-29T20:37:11Z</cp:lastPrinted>
  <dcterms:created xsi:type="dcterms:W3CDTF">2011-11-08T19:03:46Z</dcterms:created>
  <dcterms:modified xsi:type="dcterms:W3CDTF">2016-06-14T15:26:46Z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15cf33da-58cb-4ac9-985f-a334ee1f51db</vt:lpwstr>
  </property>
</Properties>
</file>